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4" r:id="rId2"/>
    <p:sldId id="257" r:id="rId3"/>
    <p:sldId id="291" r:id="rId4"/>
    <p:sldId id="293" r:id="rId5"/>
    <p:sldId id="292" r:id="rId6"/>
    <p:sldId id="260" r:id="rId7"/>
    <p:sldId id="262" r:id="rId8"/>
    <p:sldId id="267" r:id="rId9"/>
    <p:sldId id="268" r:id="rId10"/>
    <p:sldId id="272" r:id="rId11"/>
    <p:sldId id="276" r:id="rId12"/>
    <p:sldId id="273" r:id="rId13"/>
    <p:sldId id="266" r:id="rId14"/>
    <p:sldId id="264" r:id="rId15"/>
    <p:sldId id="275" r:id="rId16"/>
    <p:sldId id="284" r:id="rId17"/>
    <p:sldId id="277" r:id="rId18"/>
    <p:sldId id="278" r:id="rId19"/>
    <p:sldId id="279" r:id="rId20"/>
    <p:sldId id="280" r:id="rId21"/>
    <p:sldId id="281" r:id="rId22"/>
    <p:sldId id="282" r:id="rId23"/>
    <p:sldId id="286" r:id="rId24"/>
    <p:sldId id="288" r:id="rId25"/>
    <p:sldId id="28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F646E-B78A-45F2-BD51-24F0747357E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EB698-033A-498E-BB73-20C39B6F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1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B698-033A-498E-BB73-20C39B6F8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7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3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0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7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C8370E2-3A15-48FE-A10F-2505833EB4B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9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62753-30E3-528D-CF67-0E1FCA897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Runnels County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Town Hall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DAE4E-0275-60B4-F402-67958593C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9100909" cy="1458258"/>
          </a:xfrm>
        </p:spPr>
        <p:txBody>
          <a:bodyPr anchor="ctr">
            <a:normAutofit/>
          </a:bodyPr>
          <a:lstStyle/>
          <a:p>
            <a:pPr algn="l"/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Jail Repairs / Bond Election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445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21761-A63F-D5C0-7093-1F90D7E1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5D27-7AC2-CC00-B551-9EBE271C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DACB1-E8CD-443A-D46A-F9C712BFFAB8}"/>
              </a:ext>
            </a:extLst>
          </p:cNvPr>
          <p:cNvSpPr txBox="1"/>
          <p:nvPr/>
        </p:nvSpPr>
        <p:spPr>
          <a:xfrm>
            <a:off x="253996" y="428017"/>
            <a:ext cx="419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CELL DOOR FRAME</a:t>
            </a:r>
          </a:p>
          <a:p>
            <a:endParaRPr lang="en-US" sz="3200" dirty="0"/>
          </a:p>
          <a:p>
            <a:r>
              <a:rPr lang="en-US" sz="3200" dirty="0"/>
              <a:t>To be repaired</a:t>
            </a:r>
          </a:p>
        </p:txBody>
      </p:sp>
    </p:spTree>
    <p:extLst>
      <p:ext uri="{BB962C8B-B14F-4D97-AF65-F5344CB8AC3E}">
        <p14:creationId xmlns:p14="http://schemas.microsoft.com/office/powerpoint/2010/main" val="99999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2810-A22E-A8CC-0DE9-10B5438C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AB166-FA08-F3B9-9B40-2F078F8D6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458" y="385167"/>
            <a:ext cx="8059754" cy="6044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A13DBA-69BA-CEA1-9E6B-1484BC378547}"/>
              </a:ext>
            </a:extLst>
          </p:cNvPr>
          <p:cNvSpPr txBox="1"/>
          <p:nvPr/>
        </p:nvSpPr>
        <p:spPr>
          <a:xfrm>
            <a:off x="128016" y="428017"/>
            <a:ext cx="3520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CELL DOOR FRAME</a:t>
            </a:r>
          </a:p>
          <a:p>
            <a:endParaRPr lang="en-US" sz="3200" dirty="0"/>
          </a:p>
          <a:p>
            <a:r>
              <a:rPr lang="en-US" sz="3200" dirty="0"/>
              <a:t>To be repaired</a:t>
            </a:r>
          </a:p>
        </p:txBody>
      </p:sp>
    </p:spTree>
    <p:extLst>
      <p:ext uri="{BB962C8B-B14F-4D97-AF65-F5344CB8AC3E}">
        <p14:creationId xmlns:p14="http://schemas.microsoft.com/office/powerpoint/2010/main" val="1866963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64997-0606-BE5A-D09D-2A135BD3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1BD30-F39D-9019-89C5-E4EB5703B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42529-A0DE-8E59-F655-96D86E5EF35E}"/>
              </a:ext>
            </a:extLst>
          </p:cNvPr>
          <p:cNvSpPr txBox="1"/>
          <p:nvPr/>
        </p:nvSpPr>
        <p:spPr>
          <a:xfrm>
            <a:off x="253996" y="428017"/>
            <a:ext cx="4191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PLUMBING</a:t>
            </a:r>
          </a:p>
          <a:p>
            <a:endParaRPr lang="en-US" sz="3200" dirty="0"/>
          </a:p>
          <a:p>
            <a:r>
              <a:rPr lang="en-US" sz="3200" dirty="0"/>
              <a:t>Aging plumbing to be replaced / upgraded.</a:t>
            </a:r>
          </a:p>
        </p:txBody>
      </p:sp>
    </p:spTree>
    <p:extLst>
      <p:ext uri="{BB962C8B-B14F-4D97-AF65-F5344CB8AC3E}">
        <p14:creationId xmlns:p14="http://schemas.microsoft.com/office/powerpoint/2010/main" val="267970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F1C4-E155-D8B8-B79A-8426DC228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B1C61-80C7-1CC6-EC69-0B68FCEE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3950C-868D-1665-EF6A-47C3CAC232D3}"/>
              </a:ext>
            </a:extLst>
          </p:cNvPr>
          <p:cNvSpPr txBox="1"/>
          <p:nvPr/>
        </p:nvSpPr>
        <p:spPr>
          <a:xfrm>
            <a:off x="253996" y="428017"/>
            <a:ext cx="4191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PLUMBING</a:t>
            </a:r>
          </a:p>
          <a:p>
            <a:endParaRPr lang="en-US" sz="3200" dirty="0"/>
          </a:p>
          <a:p>
            <a:r>
              <a:rPr lang="en-US" sz="3200" dirty="0"/>
              <a:t>Aging plumbing to be replaced / upgraded.</a:t>
            </a:r>
          </a:p>
        </p:txBody>
      </p:sp>
    </p:spTree>
    <p:extLst>
      <p:ext uri="{BB962C8B-B14F-4D97-AF65-F5344CB8AC3E}">
        <p14:creationId xmlns:p14="http://schemas.microsoft.com/office/powerpoint/2010/main" val="2506163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0F63-D5F1-E4C4-5F95-8253BF70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1746-F384-15E8-B795-3C4625ED6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E8137-08E9-071A-2E92-D5FF06F14458}"/>
              </a:ext>
            </a:extLst>
          </p:cNvPr>
          <p:cNvSpPr txBox="1"/>
          <p:nvPr/>
        </p:nvSpPr>
        <p:spPr>
          <a:xfrm>
            <a:off x="253996" y="428017"/>
            <a:ext cx="4191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PLUMBING</a:t>
            </a:r>
          </a:p>
          <a:p>
            <a:endParaRPr lang="en-US" sz="3200" dirty="0"/>
          </a:p>
          <a:p>
            <a:r>
              <a:rPr lang="en-US" sz="3200" dirty="0"/>
              <a:t>Aging plumbing to be replaced / upgraded.</a:t>
            </a:r>
          </a:p>
        </p:txBody>
      </p:sp>
    </p:spTree>
    <p:extLst>
      <p:ext uri="{BB962C8B-B14F-4D97-AF65-F5344CB8AC3E}">
        <p14:creationId xmlns:p14="http://schemas.microsoft.com/office/powerpoint/2010/main" val="29434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ABE97-52C8-4459-E7AD-550FD678D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92B9D-E44E-4721-0503-5B846C158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04681" y="228599"/>
            <a:ext cx="8534402" cy="6400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BCB0B-4102-F6DC-AD9B-1E26A398079D}"/>
              </a:ext>
            </a:extLst>
          </p:cNvPr>
          <p:cNvSpPr txBox="1"/>
          <p:nvPr/>
        </p:nvSpPr>
        <p:spPr>
          <a:xfrm>
            <a:off x="253996" y="428017"/>
            <a:ext cx="3056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PLUMBING</a:t>
            </a:r>
          </a:p>
          <a:p>
            <a:endParaRPr lang="en-US" sz="3200" dirty="0"/>
          </a:p>
          <a:p>
            <a:r>
              <a:rPr lang="en-US" sz="3200" dirty="0"/>
              <a:t>Aging plumbing to be replaced / upgraded.</a:t>
            </a:r>
          </a:p>
        </p:txBody>
      </p:sp>
    </p:spTree>
    <p:extLst>
      <p:ext uri="{BB962C8B-B14F-4D97-AF65-F5344CB8AC3E}">
        <p14:creationId xmlns:p14="http://schemas.microsoft.com/office/powerpoint/2010/main" val="218242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86EC0-279C-F4C5-3F84-9D7F4EB4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A78DD8-A6B1-E632-C07D-69A87C91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A3146-C6DA-9C83-530D-17D081FF5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C0B38-2DA6-A396-762E-A19B51287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6AD67-E9FC-BE5C-DC0F-94D7D8410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8D1AC3-81D1-B42A-1257-1F887426E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64F5ED-AF13-5F80-1D49-D1B3B5842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9300C-DC1F-9AE9-8D26-241B9A4C7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FINANCING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E8231-E894-F350-F138-DB0F90659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/>
              <a:t>Presented by Specialized Public Finance Inc.</a:t>
            </a:r>
          </a:p>
        </p:txBody>
      </p:sp>
    </p:spTree>
    <p:extLst>
      <p:ext uri="{BB962C8B-B14F-4D97-AF65-F5344CB8AC3E}">
        <p14:creationId xmlns:p14="http://schemas.microsoft.com/office/powerpoint/2010/main" val="31102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A3200446-921A-9BEA-C2B8-DCC562718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0"/>
            <a:ext cx="8926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BE0E9-1CAE-C01A-204A-24275690F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FA0187-597E-1E72-4F12-E391EFD0F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857" y="1944"/>
            <a:ext cx="8926286" cy="68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09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EA2D3-58E1-E8DC-02BE-7B46F4420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0A6BD-B59F-6DC7-FF90-3CB05295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449" y="0"/>
            <a:ext cx="889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0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DD1604-5094-26DA-CD9A-F2F035222B7D}"/>
              </a:ext>
            </a:extLst>
          </p:cNvPr>
          <p:cNvSpPr txBox="1"/>
          <p:nvPr/>
        </p:nvSpPr>
        <p:spPr>
          <a:xfrm>
            <a:off x="548640" y="420624"/>
            <a:ext cx="1118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/>
              <a:t>Runnels County Officials </a:t>
            </a:r>
            <a:endParaRPr lang="en-US" sz="2800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35D6F-A856-C84D-8DCC-D5D2261F5F5D}"/>
              </a:ext>
            </a:extLst>
          </p:cNvPr>
          <p:cNvSpPr txBox="1"/>
          <p:nvPr/>
        </p:nvSpPr>
        <p:spPr>
          <a:xfrm>
            <a:off x="740664" y="2287322"/>
            <a:ext cx="5029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/>
          </a:p>
          <a:p>
            <a:pPr algn="ctr"/>
            <a:r>
              <a:rPr lang="en-US" sz="2800" dirty="0"/>
              <a:t>Carl King</a:t>
            </a:r>
            <a:br>
              <a:rPr lang="en-US" sz="2800" dirty="0"/>
            </a:br>
            <a:r>
              <a:rPr lang="en-US" sz="2800" dirty="0"/>
              <a:t>Commissioner, Precinct 1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Chris Ocker</a:t>
            </a:r>
            <a:br>
              <a:rPr lang="en-US" sz="2800" dirty="0"/>
            </a:br>
            <a:r>
              <a:rPr lang="en-US" sz="2800" dirty="0"/>
              <a:t>Commissioner, Precinct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2102D-7081-A85A-6EBD-EFFE39B7B6DA}"/>
              </a:ext>
            </a:extLst>
          </p:cNvPr>
          <p:cNvSpPr txBox="1"/>
          <p:nvPr/>
        </p:nvSpPr>
        <p:spPr>
          <a:xfrm>
            <a:off x="6565392" y="2287322"/>
            <a:ext cx="47183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/>
          </a:p>
          <a:p>
            <a:pPr algn="ctr"/>
            <a:r>
              <a:rPr lang="en-US" sz="2800"/>
              <a:t>Brandon Poehls</a:t>
            </a:r>
            <a:br>
              <a:rPr lang="en-US" sz="2800"/>
            </a:br>
            <a:r>
              <a:rPr lang="en-US" sz="2800"/>
              <a:t>Commissioner, Precinct 3</a:t>
            </a:r>
          </a:p>
          <a:p>
            <a:pPr algn="ctr"/>
            <a:endParaRPr lang="en-US" sz="2800"/>
          </a:p>
          <a:p>
            <a:pPr algn="ctr"/>
            <a:r>
              <a:rPr lang="en-US" sz="2800"/>
              <a:t>Juan Ornelas</a:t>
            </a:r>
            <a:br>
              <a:rPr lang="en-US" sz="2800"/>
            </a:br>
            <a:r>
              <a:rPr lang="en-US" sz="2800"/>
              <a:t>Commissioner, Precinct 4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679CF-96D0-2B8A-4566-5727B1DF5BE1}"/>
              </a:ext>
            </a:extLst>
          </p:cNvPr>
          <p:cNvSpPr txBox="1"/>
          <p:nvPr/>
        </p:nvSpPr>
        <p:spPr>
          <a:xfrm>
            <a:off x="3097530" y="1251621"/>
            <a:ext cx="608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Julia Miller</a:t>
            </a:r>
            <a:br>
              <a:rPr lang="en-US" sz="2800" dirty="0"/>
            </a:br>
            <a:r>
              <a:rPr lang="en-US" sz="2800" dirty="0"/>
              <a:t>County Judge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0CF1C-BF8C-3610-C949-F3286E8F0285}"/>
              </a:ext>
            </a:extLst>
          </p:cNvPr>
          <p:cNvSpPr txBox="1"/>
          <p:nvPr/>
        </p:nvSpPr>
        <p:spPr>
          <a:xfrm>
            <a:off x="2066544" y="5129325"/>
            <a:ext cx="8147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Carl Squyres</a:t>
            </a:r>
            <a:br>
              <a:rPr lang="en-US" sz="2800"/>
            </a:br>
            <a:r>
              <a:rPr lang="en-US" sz="2800"/>
              <a:t>County Sheriff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54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13D72-FA6E-BCFD-540F-85EFBCB1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53C20C-A1FE-550C-1040-4A95E465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629" y="0"/>
            <a:ext cx="8882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1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3C0DD-08B0-E8B3-3711-5E838ABD7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E2C2DA-F930-4654-070C-8A3A53D2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5218" y="2528"/>
            <a:ext cx="8861564" cy="68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0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946C0-8029-1CEB-714A-894E2842D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D49407-131A-B04B-EA90-B274CB95A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48" y="0"/>
            <a:ext cx="8866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14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FBAFF-51C5-17C7-2387-FC34C788C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743974-1959-1E54-E273-D6FB1E0C75DE}"/>
              </a:ext>
            </a:extLst>
          </p:cNvPr>
          <p:cNvSpPr txBox="1"/>
          <p:nvPr/>
        </p:nvSpPr>
        <p:spPr>
          <a:xfrm>
            <a:off x="2139696" y="960120"/>
            <a:ext cx="776642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/>
              <a:t>Early Voting begins</a:t>
            </a:r>
            <a:br>
              <a:rPr lang="en-US" sz="6000" dirty="0"/>
            </a:br>
            <a:r>
              <a:rPr lang="en-US" sz="6000" dirty="0"/>
              <a:t>Tuesday, April 22, 2025</a:t>
            </a:r>
          </a:p>
          <a:p>
            <a:pPr algn="ctr"/>
            <a:endParaRPr lang="en-US" sz="6000" dirty="0"/>
          </a:p>
          <a:p>
            <a:pPr algn="ctr"/>
            <a:r>
              <a:rPr lang="en-US" sz="6000" u="sng" dirty="0"/>
              <a:t>Election Day</a:t>
            </a:r>
            <a:br>
              <a:rPr lang="en-US" sz="6000" dirty="0"/>
            </a:br>
            <a:r>
              <a:rPr lang="en-US" sz="6000" dirty="0"/>
              <a:t>Saturday, May 3, 2025</a:t>
            </a:r>
          </a:p>
        </p:txBody>
      </p:sp>
    </p:spTree>
    <p:extLst>
      <p:ext uri="{BB962C8B-B14F-4D97-AF65-F5344CB8AC3E}">
        <p14:creationId xmlns:p14="http://schemas.microsoft.com/office/powerpoint/2010/main" val="281357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7575D-A9F8-39D0-8BB2-B45AB2BC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A1F413-F78B-57D6-E072-65EBADCE4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7C357-5841-CA61-A17F-E07CBC155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25694-4E95-AEBE-3884-3C47FF88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1A91D1-D005-4AF5-7108-A208B2083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D75D8F-B306-7EE3-02BC-2A3E85C8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9DF15A-08E2-A2E4-AEDB-DEC1319B6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EFF19-A8BB-153B-ACBB-5856F4932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Runnels County</a:t>
            </a:r>
            <a:br>
              <a:rPr lang="en-US" sz="7200" dirty="0">
                <a:solidFill>
                  <a:srgbClr val="FFFFFF"/>
                </a:solidFill>
              </a:rPr>
            </a:br>
            <a:r>
              <a:rPr lang="en-US" sz="7200" dirty="0">
                <a:solidFill>
                  <a:srgbClr val="FFFFFF"/>
                </a:solidFill>
              </a:rPr>
              <a:t>Jail Repairs / Bond 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08201-D0DF-903E-E6EC-ACF184F7F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6000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62638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BA50F-3E29-AD88-3C16-91449E30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AD68AB-8A4B-557D-C3C0-9C2A92EEC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EEC9AB-B41D-4B15-26F7-379E5F37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501C21-B0BD-4036-1E78-E85A65FBF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205783-CA2B-F4CF-1A04-7A9F1F736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DDAA5B-4249-7D8A-26D4-9F321E120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A3D17A-B8A6-55C6-CEA2-9CC7F5C38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01B7-EB7A-B5EE-C1B2-E41DEF0CE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Runnels County</a:t>
            </a:r>
            <a:br>
              <a:rPr lang="en-US" sz="7200" dirty="0">
                <a:solidFill>
                  <a:srgbClr val="FFFFFF"/>
                </a:solidFill>
              </a:rPr>
            </a:br>
            <a:r>
              <a:rPr lang="en-US" sz="7200" dirty="0">
                <a:solidFill>
                  <a:srgbClr val="FFFFFF"/>
                </a:solidFill>
              </a:rPr>
              <a:t>Jail Repairs / Bond 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9D7CC-36F2-4B9B-A286-5A80060E1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/>
              <a:t>Election Day – Saturday, May 3, 2025</a:t>
            </a:r>
          </a:p>
        </p:txBody>
      </p:sp>
    </p:spTree>
    <p:extLst>
      <p:ext uri="{BB962C8B-B14F-4D97-AF65-F5344CB8AC3E}">
        <p14:creationId xmlns:p14="http://schemas.microsoft.com/office/powerpoint/2010/main" val="23076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47A6-A2AC-0F44-4DD5-F35C54AD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u="sng" dirty="0"/>
              <a:t>Architects / Financial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14B6-5EED-AEAA-F0B2-72918F8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br>
              <a:rPr lang="en-US" sz="2800" dirty="0"/>
            </a:br>
            <a:r>
              <a:rPr lang="en-US" sz="3200" dirty="0"/>
              <a:t>Kenny Burns – Burns Architecture LLC</a:t>
            </a:r>
          </a:p>
          <a:p>
            <a:pPr marL="0" indent="0" algn="ctr">
              <a:buNone/>
            </a:pPr>
            <a:r>
              <a:rPr lang="en-US" sz="3200" dirty="0"/>
              <a:t>Kye Franke – KFW Architects, AIA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3200" dirty="0"/>
              <a:t>Paul Jasin – Specialized Public Finance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9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04C7-86DC-CE55-B467-E52DC779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1188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u="sng" dirty="0"/>
              <a:t>What have we been up to?</a:t>
            </a:r>
            <a:br>
              <a:rPr lang="en-US" sz="4400" u="sn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FBA88-B268-A594-FFB6-8DE9A053A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978408"/>
            <a:ext cx="11494008" cy="576072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November 2023 - Jail Commission shut down the county jail due to mold issues.</a:t>
            </a:r>
          </a:p>
          <a:p>
            <a:r>
              <a:rPr lang="en-US" sz="2400" dirty="0"/>
              <a:t>Mold remediation – clean up only. Purchased dehumidifiers to temporarily resolve the reoccurrence of mold.</a:t>
            </a:r>
          </a:p>
          <a:p>
            <a:r>
              <a:rPr lang="en-US" sz="2400" dirty="0"/>
              <a:t>Replaced one AC unit (12 units remaining to be replaced).</a:t>
            </a:r>
          </a:p>
          <a:p>
            <a:r>
              <a:rPr lang="en-US" sz="2400" dirty="0"/>
              <a:t>Sewer smell has been temporarily addressed (Cast iron &amp; copper plumbing issues  within the walls yet to be addressed.) </a:t>
            </a:r>
          </a:p>
          <a:p>
            <a:r>
              <a:rPr lang="en-US" sz="2400" dirty="0"/>
              <a:t>Replaced cameras due to safety &amp; security concerns (Need additional cameras).</a:t>
            </a:r>
          </a:p>
          <a:p>
            <a:r>
              <a:rPr lang="en-US" sz="2400" dirty="0"/>
              <a:t>Replaced generator &amp; transfer switches.</a:t>
            </a:r>
          </a:p>
          <a:p>
            <a:r>
              <a:rPr lang="en-US" sz="2400" dirty="0"/>
              <a:t>Currently replacing exterior due to water intrusion from hail damage.</a:t>
            </a:r>
          </a:p>
          <a:p>
            <a:r>
              <a:rPr lang="en-US" sz="2400" dirty="0"/>
              <a:t>Upgraded control board (electronics only) for all cell doors and intercoms into each cell (Sliding cell doors yet to be addressed).</a:t>
            </a:r>
          </a:p>
          <a:p>
            <a:r>
              <a:rPr lang="en-US" sz="2400" dirty="0"/>
              <a:t>Purchased a transport van. </a:t>
            </a:r>
          </a:p>
          <a:p>
            <a:r>
              <a:rPr lang="en-US" sz="2400" dirty="0"/>
              <a:t>Hired full time maintenance person.</a:t>
            </a:r>
          </a:p>
          <a:p>
            <a:r>
              <a:rPr lang="en-US" sz="2400" dirty="0"/>
              <a:t>Expended $1,119.992 on repairs since 2022.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8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61139-BEA1-E8CF-16EF-991409A3A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22CA2-9969-026C-2E69-3568EC11C010}"/>
              </a:ext>
            </a:extLst>
          </p:cNvPr>
          <p:cNvSpPr txBox="1"/>
          <p:nvPr/>
        </p:nvSpPr>
        <p:spPr>
          <a:xfrm>
            <a:off x="820132" y="337947"/>
            <a:ext cx="999241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/>
              <a:t>Remaining Jail Repairs</a:t>
            </a:r>
          </a:p>
          <a:p>
            <a:r>
              <a:rPr lang="en-US" sz="2400" i="1" dirty="0"/>
              <a:t>The following is a partial list of some of the work that may be undertaken in connection with the financed project.</a:t>
            </a:r>
          </a:p>
          <a:p>
            <a:endParaRPr lang="en-US" sz="2800" i="1" dirty="0"/>
          </a:p>
          <a:p>
            <a:r>
              <a:rPr lang="en-US" sz="2800" dirty="0">
                <a:sym typeface="Wingdings" panose="05000000000000000000" pitchFamily="2" charset="2"/>
              </a:rPr>
              <a:t> Fire Alarm System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Water Sewer Improvements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Thermostats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HVAC and Dehumidifiers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Lighting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Jail Doors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Intake restroom upgraded to ADA accessible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Security - cameras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Security - perimeter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149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y board with different switches&#10;&#10;AI-generated content may be incorrect.">
            <a:extLst>
              <a:ext uri="{FF2B5EF4-FFF2-40B4-BE49-F238E27FC236}">
                <a16:creationId xmlns:a16="http://schemas.microsoft.com/office/drawing/2014/main" id="{A3C5020E-03FD-EA36-FB23-5F5AAB05B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EC08AC-CF80-D2E5-5C6A-F18321DFC522}"/>
              </a:ext>
            </a:extLst>
          </p:cNvPr>
          <p:cNvSpPr txBox="1"/>
          <p:nvPr/>
        </p:nvSpPr>
        <p:spPr>
          <a:xfrm>
            <a:off x="253996" y="428017"/>
            <a:ext cx="4191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CONTROL PANEL for</a:t>
            </a:r>
          </a:p>
          <a:p>
            <a:r>
              <a:rPr lang="en-US" sz="3200" dirty="0"/>
              <a:t>HVAC System and</a:t>
            </a:r>
            <a:br>
              <a:rPr lang="en-US" sz="3200" dirty="0"/>
            </a:br>
            <a:r>
              <a:rPr lang="en-US" sz="3200" dirty="0"/>
              <a:t>Fire Suppression</a:t>
            </a:r>
          </a:p>
          <a:p>
            <a:endParaRPr lang="en-US" sz="3200" u="sng" dirty="0"/>
          </a:p>
          <a:p>
            <a:endParaRPr lang="en-US" sz="3200" u="sng" dirty="0"/>
          </a:p>
          <a:p>
            <a:r>
              <a:rPr lang="en-US" sz="3200" dirty="0"/>
              <a:t>Entire system to be replaced.</a:t>
            </a:r>
          </a:p>
        </p:txBody>
      </p:sp>
    </p:spTree>
    <p:extLst>
      <p:ext uri="{BB962C8B-B14F-4D97-AF65-F5344CB8AC3E}">
        <p14:creationId xmlns:p14="http://schemas.microsoft.com/office/powerpoint/2010/main" val="136462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74B77-8E0D-4D70-76F4-70DA5E1CD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23FE6-3B38-DD98-5E0E-FC4DD0F17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319" y="265078"/>
            <a:ext cx="8492248" cy="6369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91063-3E91-A26F-0D61-BA69E4048B23}"/>
              </a:ext>
            </a:extLst>
          </p:cNvPr>
          <p:cNvSpPr txBox="1"/>
          <p:nvPr/>
        </p:nvSpPr>
        <p:spPr>
          <a:xfrm>
            <a:off x="253995" y="428017"/>
            <a:ext cx="31993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SLIDING DOORS</a:t>
            </a:r>
          </a:p>
          <a:p>
            <a:endParaRPr lang="en-US" sz="3200" dirty="0"/>
          </a:p>
          <a:p>
            <a:r>
              <a:rPr lang="en-US" sz="3200" dirty="0"/>
              <a:t>Due to constant wear, all sliding doors to be replaced with swinging doors.</a:t>
            </a:r>
          </a:p>
        </p:txBody>
      </p:sp>
    </p:spTree>
    <p:extLst>
      <p:ext uri="{BB962C8B-B14F-4D97-AF65-F5344CB8AC3E}">
        <p14:creationId xmlns:p14="http://schemas.microsoft.com/office/powerpoint/2010/main" val="3221714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216F3-4FF8-554E-14C0-6777A3BB8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1D23A-783D-DE30-D683-4B2F46875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7872D-D470-0EAA-A3D0-DDB89CC738FD}"/>
              </a:ext>
            </a:extLst>
          </p:cNvPr>
          <p:cNvSpPr txBox="1"/>
          <p:nvPr/>
        </p:nvSpPr>
        <p:spPr>
          <a:xfrm>
            <a:off x="253996" y="428017"/>
            <a:ext cx="4191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CELL DOOR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Inadequate security / safety.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987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C5A2-7D11-1A7B-1586-9EE02800C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5A3E5-C632-B7A5-DF32-6D94E71F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85C49-252B-44D1-8691-E8413C412E2E}"/>
              </a:ext>
            </a:extLst>
          </p:cNvPr>
          <p:cNvSpPr txBox="1"/>
          <p:nvPr/>
        </p:nvSpPr>
        <p:spPr>
          <a:xfrm>
            <a:off x="253996" y="428017"/>
            <a:ext cx="40253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CELL DOOR </a:t>
            </a:r>
            <a:br>
              <a:rPr lang="en-US" sz="3200" dirty="0"/>
            </a:br>
            <a:r>
              <a:rPr lang="en-US" sz="3200" dirty="0"/>
              <a:t>(locking mechanism)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Inadequate</a:t>
            </a:r>
            <a:br>
              <a:rPr lang="en-US" sz="3200" dirty="0"/>
            </a:br>
            <a:r>
              <a:rPr lang="en-US" sz="3200" dirty="0"/>
              <a:t>security / safety.</a:t>
            </a:r>
          </a:p>
        </p:txBody>
      </p:sp>
    </p:spTree>
    <p:extLst>
      <p:ext uri="{BB962C8B-B14F-4D97-AF65-F5344CB8AC3E}">
        <p14:creationId xmlns:p14="http://schemas.microsoft.com/office/powerpoint/2010/main" val="531267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4408</TotalTime>
  <Words>455</Words>
  <Application>Microsoft Office PowerPoint</Application>
  <PresentationFormat>Widescreen</PresentationFormat>
  <Paragraphs>75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Wingdings</vt:lpstr>
      <vt:lpstr>Office Theme</vt:lpstr>
      <vt:lpstr>Runnels County Town Hall Meeting</vt:lpstr>
      <vt:lpstr>PowerPoint Presentation</vt:lpstr>
      <vt:lpstr>Architects / Financial Services</vt:lpstr>
      <vt:lpstr>What have we been up to?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FINANCING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Runnels County Jail Repairs / Bond Election</vt:lpstr>
      <vt:lpstr>Runnels County Jail Repairs / Bond Election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Miller</dc:creator>
  <cp:lastModifiedBy>Julia Miller</cp:lastModifiedBy>
  <cp:revision>41</cp:revision>
  <dcterms:created xsi:type="dcterms:W3CDTF">2025-04-11T21:14:41Z</dcterms:created>
  <dcterms:modified xsi:type="dcterms:W3CDTF">2025-04-15T18:13:54Z</dcterms:modified>
</cp:coreProperties>
</file>